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551607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8fb4bad1e46103c3b20938a#tid=6901acc72bf2270009e08575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2697480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2697480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4d98f5c9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2697480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2697480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上分点1 重力做功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80ff8c40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2697480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2697480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上分点2 重力势能的理解与计算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80c1ae31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2697480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2697480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上分点3 弹性势能的理解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20_1#58743d49d?vop=1&amp;pid=80ff8c40a&amp;color=0,0,0&amp;bt=1&amp;bbb=1&amp;hb=1"/>
              <p:cNvSpPr/>
              <p:nvPr/>
            </p:nvSpPr>
            <p:spPr>
              <a:xfrm>
                <a:off x="832104" y="1512000"/>
                <a:ext cx="10533888" cy="11290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）如图所示，质量为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kg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的小球（视为质点）从距桌面高度为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1.2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点下落到水平地面上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点，与地面碰撞后恰好能上升到与桌面等高的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点距地面的高度为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0.8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.取重力加速度大小</a:t>
                </a:r>
              </a:p>
              <a:p>
                <a:pPr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下列说法正确的是(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5_BD.20_1#58743d49d?vop=1&amp;pid=80ff8c40a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129030"/>
              </a:xfrm>
              <a:prstGeom prst="rect">
                <a:avLst/>
              </a:prstGeom>
              <a:blipFill>
                <a:blip r:embed="rId3"/>
                <a:stretch>
                  <a:fillRect l="-1389" t="-2162" b="-129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1_1#58743d49d.bracket?vop=1&amp;pid=80ff8c40a&amp;color=0,0,0&amp;vpa=7&amp;bbb=1"/>
          <p:cNvSpPr/>
          <p:nvPr/>
        </p:nvSpPr>
        <p:spPr>
          <a:xfrm>
            <a:off x="4187285" y="2297114"/>
            <a:ext cx="496888" cy="3442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0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BC</a:t>
            </a:r>
            <a:endParaRPr lang="en-US" altLang="zh-CN" dirty="0"/>
          </a:p>
        </p:txBody>
      </p:sp>
      <p:pic>
        <p:nvPicPr>
          <p:cNvPr id="4" name="QC_5_BD.20_2#58743d49d?htil=5&amp;vop=1&amp;pid=80ff8c40a&amp;color=0,0,0&amp;tib=255,255,255&amp;hs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29800" y="2414716"/>
            <a:ext cx="1545336" cy="1170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20_3#58743d49d.choices?htil=5&amp;vop=1&amp;pid=80ff8c40a&amp;color=0,0,0&amp;bbb=1&amp;hs=1"/>
              <p:cNvSpPr/>
              <p:nvPr/>
            </p:nvSpPr>
            <p:spPr>
              <a:xfrm>
                <a:off x="832104" y="2631632"/>
                <a:ext cx="8906256" cy="15227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在小球从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点运动到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点的过程中，重力对小球做的功为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28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在小球从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点运动到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点的过程中，重力对小球做的功为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−8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以桌面为重力势能为零的参考平面，小球在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点时的重力势能为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以桌面为重力势能为零的参考平面，小球在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点时的重力势能为零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5_BD.20_3#58743d49d.choices?htil=5&amp;vop=1&amp;pid=80ff8c40a&amp;color=0,0,0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631632"/>
                <a:ext cx="8906256" cy="1522730"/>
              </a:xfrm>
              <a:prstGeom prst="rect">
                <a:avLst/>
              </a:prstGeom>
              <a:blipFill>
                <a:blip r:embed="rId5"/>
                <a:stretch>
                  <a:fillRect l="-1643" t="-402" b="-963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AS.22_1#58743d49d?vop=1&amp;pid=80ff8c40a&amp;color=0,0,0&amp;bbb=1&amp;hb=1&amp;hs=1"/>
              <p:cNvSpPr/>
              <p:nvPr/>
            </p:nvSpPr>
            <p:spPr>
              <a:xfrm>
                <a:off x="832104" y="4130232"/>
                <a:ext cx="10533888" cy="19100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【解析】在小球从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点运动到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点的过程中，重力对小球做的功为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=1×10×1.2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A错误；在小球从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点运动到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点的过程中，重力对小球做的功为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𝐵𝐶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=−1×10×0.8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=−8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B正确；以桌面为重力势能为零的参考平面，小球在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点重力势能为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p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=1×10×1.2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，小球在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点重力势能为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p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𝐶𝐵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=1×10×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−0.8</m:t>
                        </m:r>
                      </m:e>
                    </m:d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=−8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C正确，D错误.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5_AS.22_1#58743d49d?vop=1&amp;pid=80ff8c40a&amp;color=0,0,0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130232"/>
                <a:ext cx="10533888" cy="1910080"/>
              </a:xfrm>
              <a:prstGeom prst="rect">
                <a:avLst/>
              </a:prstGeom>
              <a:blipFill>
                <a:blip r:embed="rId6"/>
                <a:stretch>
                  <a:fillRect l="-1389" t="-319" r="-3183" b="-73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23_1#58743d49d?vop=1&amp;pid=80ff8c40a&amp;color=0,0,0&amp;bt=1&amp;bbb=1"/>
          <p:cNvSpPr/>
          <p:nvPr/>
        </p:nvSpPr>
        <p:spPr>
          <a:xfrm>
            <a:off x="832104" y="1512000"/>
            <a:ext cx="10533888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关键点拨</a:t>
            </a:r>
            <a:r>
              <a:rPr lang="en-US" altLang="zh-CN" sz="1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理解重力势能时需注意: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1）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重力势能的大小与参考平面的选取有关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2）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重力做功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重力势能的变化量与参考平面的选取无关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3）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计算重力做功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重力势能和重力势能的变化量时要注意区分其正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负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sz="1800" dirty="0"/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24_1#ba4992d76?vop=1&amp;pid=80c1ae31f&amp;color=0,0,0&amp;bt=1&amp;bbb=1&amp;hb=1"/>
              <p:cNvSpPr/>
              <p:nvPr/>
            </p:nvSpPr>
            <p:spPr>
              <a:xfrm>
                <a:off x="832104" y="1512000"/>
                <a:ext cx="10533888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8.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如图所示，在光滑水平面上有一物体，它的左端连一轻质弹簧，弹簧的另一端固定在墙上，在力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的作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用下物体处于静止状态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，当撤去力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后，物体将向右运动.在物体向右运动的过程中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，下列说法正确的是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5_BD.24_1#ba4992d76?vop=1&amp;pid=80c1ae31f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189355"/>
              </a:xfrm>
              <a:prstGeom prst="rect">
                <a:avLst/>
              </a:prstGeom>
              <a:blipFill>
                <a:blip r:embed="rId3"/>
                <a:stretch>
                  <a:fillRect l="-1389" r="-1273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5_1#ba4992d76.bracket?vop=1&amp;pid=80c1ae31f&amp;color=0,0,0&amp;vpa=8"/>
          <p:cNvSpPr/>
          <p:nvPr/>
        </p:nvSpPr>
        <p:spPr>
          <a:xfrm>
            <a:off x="1015460" y="23368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p:pic>
        <p:nvPicPr>
          <p:cNvPr id="4" name="QC_5_BD.24_2#ba4992d76?htil=6&amp;vop=1&amp;pid=80c1ae31f&amp;color=0,0,0&amp;tib=255,255,255&amp;hs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94633" y="2834832"/>
            <a:ext cx="1627632" cy="51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C_5_BD.24_3#ba4992d76.choices?htil=6&amp;vop=1&amp;pid=80c1ae31f&amp;color=0,0,0&amp;bbb=1&amp;hs=1"/>
          <p:cNvSpPr/>
          <p:nvPr/>
        </p:nvSpPr>
        <p:spPr>
          <a:xfrm>
            <a:off x="832104" y="2754822"/>
            <a:ext cx="8823960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300"/>
              </a:lnSpc>
              <a:tabLst>
                <a:tab pos="4519930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弹簧的弹性势能逐渐减小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弹簧的弹性势能逐渐增大</a:t>
            </a:r>
            <a:endParaRPr lang="en-US" altLang="zh-CN" sz="1800" dirty="0"/>
          </a:p>
          <a:p>
            <a:pPr latinLnBrk="1">
              <a:lnSpc>
                <a:spcPts val="3100"/>
              </a:lnSpc>
              <a:tabLst>
                <a:tab pos="4519930" algn="l"/>
              </a:tabLst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弹簧的弹性势能先增大后减小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弹簧的弹性势能先减小后增大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AS.26_1#ba4992d76?vop=1&amp;pid=80c1ae31f&amp;color=0,0,0&amp;bbb=1&amp;hb=1&amp;hs=1"/>
              <p:cNvSpPr/>
              <p:nvPr/>
            </p:nvSpPr>
            <p:spPr>
              <a:xfrm>
                <a:off x="832104" y="3527617"/>
                <a:ext cx="10533888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</a:t>
                </a:r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解析】由于在力</a:t>
                </a:r>
                <a14:m>
                  <m:oMath xmlns:m="http://schemas.openxmlformats.org/officeDocument/2006/math"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的作用下物体处于静止状态，此时弹簧处于压缩状态，撤去</a:t>
                </a:r>
                <a14:m>
                  <m:oMath xmlns:m="http://schemas.openxmlformats.org/officeDocument/2006/math"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后</a:t>
                </a:r>
                <a:r>
                  <a:rPr lang="en-US" altLang="zh-CN" sz="1800" b="0" i="0" spc="-5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，物体在向右运动的过程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 spc="-5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</a:t>
                </a:r>
                <a:r>
                  <a:rPr lang="en-US" altLang="zh-CN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，弹簧的弹力对物体先做正功后做负功，所以弹簧的弹性势能先减小后增大，故D正确，A、B、C错误.</a:t>
                </a:r>
                <a:endParaRPr lang="en-US" altLang="zh-CN" spc="-50" dirty="0"/>
              </a:p>
            </p:txBody>
          </p:sp>
        </mc:Choice>
        <mc:Fallback>
          <p:sp>
            <p:nvSpPr>
              <p:cNvPr id="6" name="QC_5_AS.26_1#ba4992d76?vop=1&amp;pid=80c1ae31f&amp;color=0,0,0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527617"/>
                <a:ext cx="10533888" cy="773430"/>
              </a:xfrm>
              <a:prstGeom prst="rect">
                <a:avLst/>
              </a:prstGeom>
              <a:blipFill>
                <a:blip r:embed="rId5"/>
                <a:stretch>
                  <a:fillRect l="-1389" r="-1273" b="-173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27_1#6fb99826d?vop=1&amp;pid=80c1ae31f&amp;color=0,0,0&amp;bt=1&amp;bbb=1&amp;hb=1"/>
              <p:cNvSpPr/>
              <p:nvPr/>
            </p:nvSpPr>
            <p:spPr>
              <a:xfrm>
                <a:off x="832104" y="1512000"/>
                <a:ext cx="10533888" cy="11290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9.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）如图所示，光滑的水平面上，物体与水平轻质弹簧相连，物体在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点时弹簧处于原长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，把物体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向右拉到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处由静止释放，物体会由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运动，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关于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点对称，弹簧始终在弹性限度内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5_BD.27_1#6fb99826d?vop=1&amp;pid=80c1ae31f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129030"/>
              </a:xfrm>
              <a:prstGeom prst="rect">
                <a:avLst/>
              </a:prstGeom>
              <a:blipFill>
                <a:blip r:embed="rId3"/>
                <a:stretch>
                  <a:fillRect l="-1389" t="-2162" r="-1389" b="-129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8_1#6fb99826d.bracket?vop=1&amp;pid=80c1ae31f&amp;color=0,0,0&amp;vpa=9&amp;bbb=1"/>
          <p:cNvSpPr/>
          <p:nvPr/>
        </p:nvSpPr>
        <p:spPr>
          <a:xfrm>
            <a:off x="1040860" y="2295018"/>
            <a:ext cx="496888" cy="3442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0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BC</a:t>
            </a:r>
            <a:endParaRPr lang="en-US" altLang="zh-CN" dirty="0"/>
          </a:p>
        </p:txBody>
      </p:sp>
      <p:pic>
        <p:nvPicPr>
          <p:cNvPr id="4" name="QC_5_BD.27_2#6fb99826d?htil=7&amp;vop=1&amp;pid=80c1ae31f&amp;color=0,0,0&amp;tib=255,255,255&amp;hs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89720" y="2412620"/>
            <a:ext cx="2176272" cy="61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27_3#6fb99826d.choices?htil=7&amp;vop=1&amp;pid=80c1ae31f&amp;color=0,0,0&amp;bbb=1&amp;hs=1"/>
              <p:cNvSpPr/>
              <p:nvPr/>
            </p:nvSpPr>
            <p:spPr>
              <a:xfrm>
                <a:off x="832104" y="2631632"/>
                <a:ext cx="8266176" cy="15227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物体由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运动的过程中，物体对弹簧做正功，弹簧的弹性势能逐渐减小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物体由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运动的过程中，物体对弹簧做正功，弹簧的弹性势能逐渐增加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物体在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两处时，弹簧弹性势能相等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物体在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处时弹簧弹性势能为正值，在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处时弹簧弹性势能为负值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5_BD.27_3#6fb99826d.choices?htil=7&amp;vop=1&amp;pid=80c1ae31f&amp;color=0,0,0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631632"/>
                <a:ext cx="8266176" cy="1522730"/>
              </a:xfrm>
              <a:prstGeom prst="rect">
                <a:avLst/>
              </a:prstGeom>
              <a:blipFill>
                <a:blip r:embed="rId5"/>
                <a:stretch>
                  <a:fillRect l="-1770" t="-402" b="-963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AS.29_1#6fb99826d?vop=1&amp;pid=80c1ae31f&amp;color=0,0,0&amp;bbb=1&amp;hb=1&amp;hs=1"/>
              <p:cNvSpPr/>
              <p:nvPr/>
            </p:nvSpPr>
            <p:spPr>
              <a:xfrm>
                <a:off x="832104" y="4142932"/>
                <a:ext cx="10533888" cy="1916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【解析】物体由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运动的过程中，弹簧对物体的弹力向左，物体对弹簧的作用力向右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，物体对弹簧做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负功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，弹簧的弹性势能逐渐减小，故A错误；物体由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运动的过程中，弹簧对物体的弹力向右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，物体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对弹簧的作用力向左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，物体对弹簧做正功，弹簧的弹性势能逐渐增加，故B正确；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关于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点对称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，弹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簧的形变量大小相等，弹性势能相等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关键：弹簧弹性势能与形变量有关，物体在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，弹簧的形变</a:t>
                </a:r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量相同</a:t>
                </a:r>
                <a:r>
                  <a:rPr lang="en-US" altLang="zh-CN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，弹性势能相等）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，故C正确；弹性势能没有负值，故D错误.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5_AS.29_1#6fb99826d?vop=1&amp;pid=80c1ae31f&amp;color=0,0,0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142932"/>
                <a:ext cx="10533888" cy="1916430"/>
              </a:xfrm>
              <a:prstGeom prst="rect">
                <a:avLst/>
              </a:prstGeom>
              <a:blipFill>
                <a:blip r:embed="rId6"/>
                <a:stretch>
                  <a:fillRect l="-1389" t="-318" r="-984" b="-73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QC_5_AS.29_1#6fb99826d?vop=1&amp;pid=80c1ae31f&amp;color=0,0,0&amp;bbb=1&amp;hb=1&amp;hs=1&amp;uw=1">
            <a:extLst>
              <a:ext uri="{FF2B5EF4-FFF2-40B4-BE49-F238E27FC236}">
                <a16:creationId xmlns:a16="http://schemas.microsoft.com/office/drawing/2014/main" id="{95CAAB71-9F73-0D6A-2451-9E0C52B6BF5A}"/>
              </a:ext>
            </a:extLst>
          </p:cNvPr>
          <p:cNvSpPr/>
          <p:nvPr/>
        </p:nvSpPr>
        <p:spPr>
          <a:xfrm>
            <a:off x="8975979" y="4926935"/>
            <a:ext cx="2406523" cy="40049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37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  <p:sp>
        <p:nvSpPr>
          <p:cNvPr id="8" name="QC_5_AS.29_1#6fb99826d?vop=1&amp;pid=80c1ae31f&amp;color=0,0,0&amp;bbb=1&amp;hb=1&amp;hs=1&amp;uw=1">
            <a:extLst>
              <a:ext uri="{FF2B5EF4-FFF2-40B4-BE49-F238E27FC236}">
                <a16:creationId xmlns:a16="http://schemas.microsoft.com/office/drawing/2014/main" id="{693619F0-3135-832A-69BD-6CF8CAEE1925}"/>
              </a:ext>
            </a:extLst>
          </p:cNvPr>
          <p:cNvSpPr/>
          <p:nvPr/>
        </p:nvSpPr>
        <p:spPr>
          <a:xfrm>
            <a:off x="832104" y="5320635"/>
            <a:ext cx="3657600" cy="40049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37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  <p:bldP spid="7" grpId="0" build="p" animBg="1"/>
      <p:bldP spid="8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30_1#d93f6ff06?vop=1&amp;pid=80c1ae31f&amp;color=0,0,0&amp;bt=1&amp;bbb=1&amp;hb=1"/>
              <p:cNvSpPr/>
              <p:nvPr/>
            </p:nvSpPr>
            <p:spPr>
              <a:xfrm>
                <a:off x="832104" y="1512000"/>
                <a:ext cx="10533888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10.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如图所示，一轻弹簧一端固定于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点，另一端系一重物，将重物从与悬点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在同一水平面且弹簧处于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原长的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点无初速度释放，让它自由摆下，不计空气阻力，弹簧始终在弹性限度内.在重物由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点摆向最低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的过程中(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5_BD.30_1#d93f6ff06?vop=1&amp;pid=80c1ae31f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189355"/>
              </a:xfrm>
              <a:prstGeom prst="rect">
                <a:avLst/>
              </a:prstGeom>
              <a:blipFill>
                <a:blip r:embed="rId3"/>
                <a:stretch>
                  <a:fillRect l="-1389" r="-289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31_1#d93f6ff06.bracket?vop=1&amp;pid=80c1ae31f&amp;color=0,0,0&amp;vpa=10"/>
          <p:cNvSpPr/>
          <p:nvPr/>
        </p:nvSpPr>
        <p:spPr>
          <a:xfrm>
            <a:off x="2315432" y="23368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p:pic>
        <p:nvPicPr>
          <p:cNvPr id="4" name="QC_5_BD.30_2#d93f6ff06?htil=8&amp;vop=1&amp;pid=80c1ae31f&amp;color=0,0,0&amp;tib=255,255,255&amp;hs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79458" y="2834832"/>
            <a:ext cx="1527048" cy="1444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C_5_BD.30_3#d93f6ff06.choices?htil=8&amp;vop=1&amp;pid=80c1ae31f&amp;color=0,0,0&amp;bbb=1&amp;hs=1"/>
          <p:cNvSpPr/>
          <p:nvPr/>
        </p:nvSpPr>
        <p:spPr>
          <a:xfrm>
            <a:off x="832104" y="2707832"/>
            <a:ext cx="8915400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重力做正功，弹簧弹力不做功，弹性势能不变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重力做正功，弹簧弹力做负功，弹性势能增加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若用长度与弹簧原长相等的细绳代替弹簧后，重力做正功，弹力做功不变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若用长度与弹簧原长相等的细绳代替弹簧后，重力做功不变，弹力不做功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AS.32_1#d93f6ff06?vop=1&amp;pid=80c1ae31f&amp;color=0,0,0&amp;bbb=1&amp;hb=1&amp;hs=1"/>
              <p:cNvSpPr/>
              <p:nvPr/>
            </p:nvSpPr>
            <p:spPr>
              <a:xfrm>
                <a:off x="832104" y="4308032"/>
                <a:ext cx="10533888" cy="1192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</a:t>
                </a:r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解析】重物由</a:t>
                </a:r>
                <a14:m>
                  <m:oMath xmlns:m="http://schemas.openxmlformats.org/officeDocument/2006/math"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点摆向最低点的过程中，重力做正功，弹簧对重物有沿弹簧向上的弹力，而弹簧伸长</a:t>
                </a:r>
                <a:r>
                  <a:rPr lang="en-US" altLang="zh-CN" sz="1800" b="0" i="0" spc="-5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 spc="-5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以弹力做负功</a:t>
                </a:r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，弹性势能增加，故B正确，A错误；若用长度与弹簧原长相等的细绳代替弹簧后</a:t>
                </a:r>
                <a:r>
                  <a:rPr lang="en-US" altLang="zh-CN" sz="1800" b="0" i="0" spc="-5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，重力仍做正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 spc="-5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功</a:t>
                </a:r>
                <a:r>
                  <a:rPr lang="en-US" altLang="zh-CN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，重物下降的高度减小，重力做功减少，弹力方向始终与运动方向垂直，弹力不做功，故C、D错误.</a:t>
                </a:r>
                <a:endParaRPr lang="en-US" altLang="zh-CN" spc="-50" dirty="0"/>
              </a:p>
            </p:txBody>
          </p:sp>
        </mc:Choice>
        <mc:Fallback>
          <p:sp>
            <p:nvSpPr>
              <p:cNvPr id="6" name="QC_5_AS.32_1#d93f6ff06?vop=1&amp;pid=80c1ae31f&amp;color=0,0,0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308032"/>
                <a:ext cx="10533888" cy="1192530"/>
              </a:xfrm>
              <a:prstGeom prst="rect">
                <a:avLst/>
              </a:prstGeom>
              <a:blipFill>
                <a:blip r:embed="rId5"/>
                <a:stretch>
                  <a:fillRect l="-1389" r="-1331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33_1#2c2621770?vop=1&amp;pid=80c1ae31f&amp;color=0,0,0&amp;bt=1&amp;bbb=1&amp;hb=1"/>
              <p:cNvSpPr/>
              <p:nvPr/>
            </p:nvSpPr>
            <p:spPr>
              <a:xfrm>
                <a:off x="832104" y="1512000"/>
                <a:ext cx="10533888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一轻质弹簧的弹力与弹簧形变量之间的关系如图甲所示.将该弹簧下端固定在水平地面上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，一质量为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1.8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的物体在外力作用下缓慢放在弹簧的上端，待物体稳定后撤去外力，物体静止在弹簧上端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，弹簧处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在弹性限度内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，如图乙所示，取重力加速度大小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则下列说法正确的是(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5_BD.33_1#2c2621770?vop=1&amp;pid=80c1ae31f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189355"/>
              </a:xfrm>
              <a:prstGeom prst="rect">
                <a:avLst/>
              </a:prstGeom>
              <a:blipFill>
                <a:blip r:embed="rId3"/>
                <a:stretch>
                  <a:fillRect l="-1389" r="-405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34_1#2c2621770.bracket?vop=1&amp;pid=80c1ae31f&amp;color=0,0,0&amp;vpa=11"/>
          <p:cNvSpPr/>
          <p:nvPr/>
        </p:nvSpPr>
        <p:spPr>
          <a:xfrm>
            <a:off x="9364122" y="23368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p:pic>
        <p:nvPicPr>
          <p:cNvPr id="4" name="QC_5_BD.33_3#2c2621770?iti=3&amp;htil=1&amp;vop=1&amp;pid=80c1ae31f&amp;color=0,0,0&amp;tib=255,255,25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70632" y="2889696"/>
            <a:ext cx="1380744" cy="1225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C_5_BD.33_4#2c2621770?iti=4&amp;htil=1&amp;vop=1&amp;pid=80c1ae31f&amp;color=0,0,0&amp;tib=255,255,255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74152" y="2834832"/>
            <a:ext cx="1307592" cy="1271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C_5_BD.33_5#2c2621770?iti=3&amp;htil=1&amp;vop=1&amp;pid=80c1ae31f&amp;color=0,0,0"/>
          <p:cNvSpPr/>
          <p:nvPr/>
        </p:nvSpPr>
        <p:spPr>
          <a:xfrm>
            <a:off x="3320510" y="4241992"/>
            <a:ext cx="280988" cy="7670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甲</a:t>
            </a:r>
            <a:endParaRPr lang="en-US" altLang="zh-CN" sz="1800" dirty="0"/>
          </a:p>
        </p:txBody>
      </p:sp>
      <p:sp>
        <p:nvSpPr>
          <p:cNvPr id="7" name="QC_5_BD.33_6#2c2621770?iti=4&amp;htil=1&amp;vop=1&amp;pid=80c1ae31f&amp;color=0,0,0"/>
          <p:cNvSpPr/>
          <p:nvPr/>
        </p:nvSpPr>
        <p:spPr>
          <a:xfrm>
            <a:off x="8587454" y="4232848"/>
            <a:ext cx="280988" cy="7670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乙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QC_5_BD.33_7#2c2621770.choices?vop=1&amp;pid=80c1ae31f&amp;color=0,0,0&amp;bbb=1"/>
              <p:cNvSpPr/>
              <p:nvPr/>
            </p:nvSpPr>
            <p:spPr>
              <a:xfrm>
                <a:off x="832104" y="4612832"/>
                <a:ext cx="10533888" cy="76581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  <a:tabLst>
                    <a:tab pos="5374894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弹簧的压缩量为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弹簧的长度越长，弹簧的弹性势能越大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  <a:tabLst>
                    <a:tab pos="5374894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此过程中弹簧弹力对物体做的功为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0.54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物体静止时，弹簧的弹性势能为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0.27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8" name="QC_5_BD.33_7#2c2621770.choices?vop=1&amp;pid=80c1ae31f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612832"/>
                <a:ext cx="10533888" cy="765810"/>
              </a:xfrm>
              <a:prstGeom prst="rect">
                <a:avLst/>
              </a:prstGeom>
              <a:blipFill>
                <a:blip r:embed="rId6"/>
                <a:stretch>
                  <a:fillRect l="-1389" b="-192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35_1#2c2621770?vop=1&amp;pid=80c1ae31f&amp;color=0,0,0&amp;bt=1&amp;bbb=1&amp;hb=1"/>
              <p:cNvSpPr/>
              <p:nvPr/>
            </p:nvSpPr>
            <p:spPr>
              <a:xfrm>
                <a:off x="832104" y="1508760"/>
                <a:ext cx="10533888" cy="210039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【解析】如题图甲，弹簧的劲度系数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=600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，由于在撤去外力后，物体静止在弹簧上端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，此时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物体受力平衡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，解得弹簧的压缩量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，故A错误；弹簧的形变量越大，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弹性势能越大，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B错误；在此过程中弹簧为压缩状态，此过程中弹簧弹力对物体做负功，故C错误；由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图像与横轴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所围图形的面积表示做功可知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，放上物体的过程中，弹簧弹力对物体做功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𝑊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=−0.27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，故物</a:t>
                </a: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体静止时弹簧的弹性势能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p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𝑊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=0.27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，故D正确.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5_AS.35_1#2c2621770?vop=1&amp;pid=80c1ae31f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2100390"/>
              </a:xfrm>
              <a:prstGeom prst="rect">
                <a:avLst/>
              </a:prstGeom>
              <a:blipFill>
                <a:blip r:embed="rId3"/>
                <a:stretch>
                  <a:fillRect l="-1389" r="-2431" b="-55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513961388.fixed?pid=05e70509a&amp;color=255,240,0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第八章</a:t>
            </a:r>
            <a:r>
              <a:rPr lang="en-US" altLang="zh-CN" sz="4400" b="1" i="0" dirty="0">
                <a:solidFill>
                  <a:srgbClr val="FFF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机械能守恒定律</a:t>
            </a:r>
            <a:endParaRPr lang="en-US" altLang="zh-CN" sz="4400" dirty="0"/>
          </a:p>
        </p:txBody>
      </p:sp>
      <p:sp>
        <p:nvSpPr>
          <p:cNvPr id="3" name="C_2_BD#513961388.fixed?pid=05e70509a&amp;color=255,255,255&amp;bbb=1"/>
          <p:cNvSpPr/>
          <p:nvPr/>
        </p:nvSpPr>
        <p:spPr>
          <a:xfrm>
            <a:off x="0" y="2880360"/>
            <a:ext cx="12188952" cy="64922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第2节</a:t>
            </a:r>
            <a:r>
              <a:rPr lang="en-US" altLang="zh-CN" sz="3200" b="0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重力势能</a:t>
            </a:r>
            <a:endParaRPr lang="en-US" altLang="zh-CN" sz="32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_1#8fc84373d?vop=1&amp;pid=4d98f5c9b&amp;color=0,0,0&amp;bt=1&amp;bbb=1&amp;hb=1"/>
          <p:cNvSpPr/>
          <p:nvPr/>
        </p:nvSpPr>
        <p:spPr>
          <a:xfrm>
            <a:off x="832104" y="1508760"/>
            <a:ext cx="10533888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沿着高度相同、坡度不同、粗糙程度也不同的斜面，向上拉同一物体到顶端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，下列说法中正确的是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dirty="0"/>
          </a:p>
        </p:txBody>
      </p:sp>
      <p:sp>
        <p:nvSpPr>
          <p:cNvPr id="3" name="QC_5_AN.2_1#8fc84373d.bracket?vop=1&amp;pid=4d98f5c9b&amp;color=0,0,0&amp;vpa=1"/>
          <p:cNvSpPr/>
          <p:nvPr/>
        </p:nvSpPr>
        <p:spPr>
          <a:xfrm>
            <a:off x="1015460" y="191452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</a:t>
            </a:r>
            <a:endParaRPr lang="en-US" altLang="zh-CN" dirty="0"/>
          </a:p>
        </p:txBody>
      </p:sp>
      <p:sp>
        <p:nvSpPr>
          <p:cNvPr id="4" name="QC_5_BD.1_2#8fc84373d.choices?vop=1&amp;pid=4d98f5c9b&amp;color=0,0,0&amp;bbb=1"/>
          <p:cNvSpPr/>
          <p:nvPr/>
        </p:nvSpPr>
        <p:spPr>
          <a:xfrm>
            <a:off x="832104" y="2327275"/>
            <a:ext cx="10533888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沿坡度不同、粗糙程度不同的斜面上升相同高度时克服重力做的功一样多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沿坡度大、粗糙程度大的斜面上升相同高度克服重力做的功多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沿坡度大、粗糙程度小的斜面上升相同高度克服重力做的功多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沿坡度大、粗糙程度小的斜面上升相同高度克服重力做的功少</a:t>
            </a:r>
            <a:endParaRPr lang="en-US" altLang="zh-CN" sz="1800" dirty="0"/>
          </a:p>
        </p:txBody>
      </p:sp>
      <p:sp>
        <p:nvSpPr>
          <p:cNvPr id="5" name="QC_5_AS.3_1#8fc84373d?vop=1&amp;pid=4d98f5c9b&amp;color=0,0,0&amp;bbb=1&amp;hb=1"/>
          <p:cNvSpPr/>
          <p:nvPr/>
        </p:nvSpPr>
        <p:spPr>
          <a:xfrm>
            <a:off x="832104" y="3978275"/>
            <a:ext cx="10533888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【解析】重力做功与物体运动的具体路径无关，只与初、末位置的高度差有关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，不论是光滑路径还是粗糙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路径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，也不论是直线运动还是曲线运动，只要初、末位置的高度差相同，重力做功就相同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，因此不论坡度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大小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粗糙程度如何，只要高度差相同，物体克服重力做的功就同样多</a:t>
            </a:r>
            <a:r>
              <a:rPr lang="en-US" altLang="zh-CN" sz="1800" b="0" i="0">
                <a:solidFill>
                  <a:srgbClr val="00A0AF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（</a:t>
            </a:r>
            <a:r>
              <a:rPr lang="en-US" altLang="zh-CN" sz="1800" b="0" i="0" dirty="0">
                <a:solidFill>
                  <a:srgbClr val="00A0AF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关键：</a:t>
            </a:r>
            <a:r>
              <a:rPr lang="en-US" altLang="zh-CN" sz="1800" b="0" i="0">
                <a:solidFill>
                  <a:srgbClr val="00A0AF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根据重力做功与路径无关，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A0AF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仅与高度差有关可知</a:t>
            </a:r>
            <a:r>
              <a:rPr lang="en-US" altLang="zh-CN" b="0" i="0" dirty="0">
                <a:solidFill>
                  <a:srgbClr val="00A0AF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，上升高度相同则克服重力做功相同）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，故A正确.</a:t>
            </a:r>
            <a:endParaRPr lang="en-US" altLang="zh-CN" dirty="0"/>
          </a:p>
        </p:txBody>
      </p:sp>
      <p:sp>
        <p:nvSpPr>
          <p:cNvPr id="6" name="QC_5_AS.3_1#8fc84373d?vop=1&amp;pid=4d98f5c9b&amp;color=0,0,0&amp;bbb=1&amp;hb=1&amp;uw=1">
            <a:extLst>
              <a:ext uri="{FF2B5EF4-FFF2-40B4-BE49-F238E27FC236}">
                <a16:creationId xmlns:a16="http://schemas.microsoft.com/office/drawing/2014/main" id="{4281525E-5919-2A88-EA4D-C50F2833C9CC}"/>
              </a:ext>
            </a:extLst>
          </p:cNvPr>
          <p:cNvSpPr/>
          <p:nvPr/>
        </p:nvSpPr>
        <p:spPr>
          <a:xfrm>
            <a:off x="3118104" y="4816253"/>
            <a:ext cx="4800664" cy="41954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39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4_1#6e4c3b404?vop=1&amp;pid=4d98f5c9b&amp;color=0,0,0&amp;bt=1&amp;bbb=1&amp;hb=1"/>
              <p:cNvSpPr/>
              <p:nvPr/>
            </p:nvSpPr>
            <p:spPr>
              <a:xfrm>
                <a:off x="832104" y="1512000"/>
                <a:ext cx="10533888" cy="10496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如图甲，运动员进行杠铃弯举训练，保持肘关节不动，前臂从竖直的位置运动到与上臂夹角为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</a:t>
                </a: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位置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，完成一次弯举，杠铃运动轨迹如图乙所示.已知杠铃总质量为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，掌心到肘关节的距离约为</a:t>
                </a:r>
              </a:p>
              <a:p>
                <a:pPr latinLnBrk="1">
                  <a:lnSpc>
                    <a:spcPts val="27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30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cm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取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此过程中杠铃克服重力做功约为(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5_BD.4_1#6e4c3b404?vop=1&amp;pid=4d98f5c9b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049655"/>
              </a:xfrm>
              <a:prstGeom prst="rect">
                <a:avLst/>
              </a:prstGeom>
              <a:blipFill>
                <a:blip r:embed="rId3"/>
                <a:stretch>
                  <a:fillRect l="-1389" t="-2326" b="-1395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5_1#6e4c3b404.bracket?vop=1&amp;pid=4d98f5c9b&amp;color=0,0,0&amp;vpa=2"/>
          <p:cNvSpPr/>
          <p:nvPr/>
        </p:nvSpPr>
        <p:spPr>
          <a:xfrm>
            <a:off x="6460585" y="2232090"/>
            <a:ext cx="331788" cy="3157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p:pic>
        <p:nvPicPr>
          <p:cNvPr id="4" name="QC_5_BD.4_3#6e4c3b404?iti=1&amp;htil=1&amp;vop=1&amp;pid=4d98f5c9b&amp;color=0,0,0&amp;tib=255,255,25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61488" y="2698180"/>
            <a:ext cx="1399032" cy="1645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C_5_BD.4_4#6e4c3b404?iti=2&amp;htil=1&amp;vop=1&amp;pid=4d98f5c9b&amp;color=0,0,0&amp;tib=255,255,255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75904" y="3118804"/>
            <a:ext cx="713232" cy="1234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C_5_BD.4_5#6e4c3b404?iti=1&amp;htil=1&amp;vop=1&amp;pid=4d98f5c9b&amp;color=0,0,0"/>
          <p:cNvSpPr/>
          <p:nvPr/>
        </p:nvSpPr>
        <p:spPr>
          <a:xfrm>
            <a:off x="3320510" y="4471100"/>
            <a:ext cx="280988" cy="33274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330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甲</a:t>
            </a:r>
            <a:endParaRPr lang="en-US" altLang="zh-CN" sz="1800" dirty="0"/>
          </a:p>
        </p:txBody>
      </p:sp>
      <p:sp>
        <p:nvSpPr>
          <p:cNvPr id="7" name="QC_5_BD.4_6#6e4c3b404?iti=2&amp;htil=1&amp;vop=1&amp;pid=4d98f5c9b&amp;color=0,0,0"/>
          <p:cNvSpPr/>
          <p:nvPr/>
        </p:nvSpPr>
        <p:spPr>
          <a:xfrm>
            <a:off x="8592026" y="4480244"/>
            <a:ext cx="280988" cy="33274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330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乙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QC_5_BD.4_7#6e4c3b404.choices?vop=1&amp;pid=4d98f5c9b&amp;color=0,0,0&amp;bbb=1"/>
              <p:cNvSpPr/>
              <p:nvPr/>
            </p:nvSpPr>
            <p:spPr>
              <a:xfrm>
                <a:off x="832104" y="4861053"/>
                <a:ext cx="10533888" cy="3181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2800"/>
                  </a:lnSpc>
                  <a:tabLst>
                    <a:tab pos="2636647" algn="l"/>
                    <a:tab pos="5247894" algn="l"/>
                    <a:tab pos="798614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90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112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120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8" name="QC_5_BD.4_7#6e4c3b404.choices?vop=1&amp;pid=4d98f5c9b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861053"/>
                <a:ext cx="10533888" cy="318135"/>
              </a:xfrm>
              <a:prstGeom prst="rect">
                <a:avLst/>
              </a:prstGeom>
              <a:blipFill>
                <a:blip r:embed="rId6"/>
                <a:stretch>
                  <a:fillRect l="-1389" t="-9434" b="-452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QC_5_AS.6_1#6e4c3b404?vop=1&amp;pid=4d98f5c9b&amp;color=0,0,0&amp;bbb=1&amp;hb=1"/>
              <p:cNvSpPr/>
              <p:nvPr/>
            </p:nvSpPr>
            <p:spPr>
              <a:xfrm>
                <a:off x="832104" y="5180395"/>
                <a:ext cx="10533888" cy="73761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【解析】掌心到肘关节的距离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=0.3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，根据功的定义式可知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，杠铃克服重力做功约为</a:t>
                </a:r>
              </a:p>
              <a:p>
                <a:pPr latinLnBrk="1">
                  <a:lnSpc>
                    <a:spcPts val="28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𝑊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)=20×10×</m:t>
                    </m:r>
                    <m:d>
                      <m:d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0.3+0.3×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e>
                    </m:d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=90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，故B正确,A、C、D错误.</a:t>
                </a:r>
                <a:endParaRPr lang="en-US" altLang="zh-CN" dirty="0"/>
              </a:p>
            </p:txBody>
          </p:sp>
        </mc:Choice>
        <mc:Fallback>
          <p:sp>
            <p:nvSpPr>
              <p:cNvPr id="9" name="QC_5_AS.6_1#6e4c3b404?vop=1&amp;pid=4d98f5c9b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5180395"/>
                <a:ext cx="10533888" cy="737616"/>
              </a:xfrm>
              <a:prstGeom prst="rect">
                <a:avLst/>
              </a:prstGeom>
              <a:blipFill>
                <a:blip r:embed="rId7"/>
                <a:stretch>
                  <a:fillRect l="-1389" t="-3306" b="-991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9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7_1#f4e10977b?vop=1&amp;pid=4d98f5c9b&amp;color=0,0,0&amp;bt=1&amp;bbb=1&amp;hb=1"/>
              <p:cNvSpPr/>
              <p:nvPr/>
            </p:nvSpPr>
            <p:spPr>
              <a:xfrm>
                <a:off x="832104" y="1512000"/>
                <a:ext cx="10533888" cy="7480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）如图，某质量为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的物体从倾角为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的斜面上以初速度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水平抛出，直接落到斜面上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，不计</a:t>
                </a:r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空气阻力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，重力加速度为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5_BD.7_1#f4e10977b?vop=1&amp;pid=4d98f5c9b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748030"/>
              </a:xfrm>
              <a:prstGeom prst="rect">
                <a:avLst/>
              </a:prstGeom>
              <a:blipFill>
                <a:blip r:embed="rId3"/>
                <a:stretch>
                  <a:fillRect l="-1389" t="-1626" b="-195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8_1#f4e10977b.bracket?vop=1&amp;pid=4d98f5c9b&amp;color=0,0,0&amp;vpa=3&amp;bbb=1"/>
          <p:cNvSpPr/>
          <p:nvPr/>
        </p:nvSpPr>
        <p:spPr>
          <a:xfrm>
            <a:off x="3983260" y="1907859"/>
            <a:ext cx="496888" cy="3442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0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AD</a:t>
            </a:r>
            <a:endParaRPr lang="en-US" altLang="zh-CN" dirty="0"/>
          </a:p>
        </p:txBody>
      </p:sp>
      <p:pic>
        <p:nvPicPr>
          <p:cNvPr id="4" name="QC_5_BD.7_2#f4e10977b?htil=2&amp;vop=1&amp;pid=4d98f5c9b&amp;color=0,0,0&amp;tib=255,255,255&amp;hs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76104" y="2038162"/>
            <a:ext cx="1399032" cy="886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7_3#f4e10977b.choices?htil=2&amp;vop=1&amp;pid=4d98f5c9b&amp;color=0,0,0&amp;bbb=1&amp;hs=1"/>
              <p:cNvSpPr/>
              <p:nvPr/>
            </p:nvSpPr>
            <p:spPr>
              <a:xfrm>
                <a:off x="832104" y="2263333"/>
                <a:ext cx="9052560" cy="15989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物体在空中运动的时间是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重力做的功为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物体落到斜面上时的速度方向与水平方向的夹角为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如果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的大小不同，物体落到斜面上时的速度方向还是相同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5_BD.7_3#f4e10977b.choices?htil=2&amp;vop=1&amp;pid=4d98f5c9b&amp;color=0,0,0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63333"/>
                <a:ext cx="9052560" cy="1598930"/>
              </a:xfrm>
              <a:prstGeom prst="rect">
                <a:avLst/>
              </a:prstGeom>
              <a:blipFill>
                <a:blip r:embed="rId5"/>
                <a:stretch>
                  <a:fillRect l="-1616" b="-874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AS.9_1#f4e10977b?vop=1&amp;pid=4d98f5c9b&amp;color=0,0,0&amp;bbb=1&amp;hb=1&amp;hs=1"/>
              <p:cNvSpPr/>
              <p:nvPr/>
            </p:nvSpPr>
            <p:spPr>
              <a:xfrm>
                <a:off x="832104" y="3850833"/>
                <a:ext cx="10533888" cy="21958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【解析】设物体在空中运动的时间为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，由平抛运动规律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𝑔𝑡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A正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确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；根据上述，由平抛运动规律可得，物体下落的高度为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tan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，重力做的功为</a:t>
                </a:r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，故B错误；设物体落到斜面上时的速度方向与水平方向的夹角为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，由平抛</a:t>
                </a: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运动规律有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𝑔𝑡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，故C错误；如果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的大小不同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，且物体仍落到斜面</a:t>
                </a:r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上时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，物体位移与水平方向的夹角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不变，则速度方向与水平方向的夹角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不变，故D正确.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5_AS.9_1#f4e10977b?vop=1&amp;pid=4d98f5c9b&amp;color=0,0,0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850833"/>
                <a:ext cx="10533888" cy="2195830"/>
              </a:xfrm>
              <a:prstGeom prst="rect">
                <a:avLst/>
              </a:prstGeom>
              <a:blipFill>
                <a:blip r:embed="rId6"/>
                <a:stretch>
                  <a:fillRect l="-1389" b="-638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0_1#cb0832638?vop=1&amp;pid=80ff8c40a&amp;color=0,0,0&amp;bt=1&amp;bbb=1"/>
          <p:cNvSpPr/>
          <p:nvPr/>
        </p:nvSpPr>
        <p:spPr>
          <a:xfrm>
            <a:off x="832104" y="150876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多选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下列关于重力势能的说法中正确的是(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1800" dirty="0"/>
          </a:p>
        </p:txBody>
      </p:sp>
      <p:sp>
        <p:nvSpPr>
          <p:cNvPr id="3" name="QC_5_AN.11_1#cb0832638.bracket?vop=1&amp;pid=80ff8c40a&amp;color=0,0,0&amp;vpa=4&amp;bbb=1"/>
          <p:cNvSpPr/>
          <p:nvPr/>
        </p:nvSpPr>
        <p:spPr>
          <a:xfrm>
            <a:off x="5916073" y="1504950"/>
            <a:ext cx="4968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BC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0_2#cb0832638.choices?vop=1&amp;pid=80ff8c40a&amp;color=0,0,0&amp;bbb=1"/>
              <p:cNvSpPr/>
              <p:nvPr/>
            </p:nvSpPr>
            <p:spPr>
              <a:xfrm>
                <a:off x="832104" y="1875790"/>
                <a:ext cx="10533888" cy="17227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重力势能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p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p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=−8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p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p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方向相反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同一物体重力势能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p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p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=−8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p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p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重力做功和重力势能变化量的关系是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p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重力势能的变化量具有相对性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5_BD.10_2#cb0832638.choices?vop=1&amp;pid=80ff8c40a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5790"/>
                <a:ext cx="10533888" cy="1722755"/>
              </a:xfrm>
              <a:prstGeom prst="rect">
                <a:avLst/>
              </a:prstGeom>
              <a:blipFill>
                <a:blip r:embed="rId3"/>
                <a:stretch>
                  <a:fillRect l="-1389" b="-815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12_1#cb0832638?vop=1&amp;pid=80ff8c40a&amp;color=0,0,0&amp;bbb=1&amp;hb=1"/>
              <p:cNvSpPr/>
              <p:nvPr/>
            </p:nvSpPr>
            <p:spPr>
              <a:xfrm>
                <a:off x="832104" y="3637280"/>
                <a:ext cx="10533888" cy="1611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【解析】重力势能是标量，没有方向，正值表示物体在参考平面上方，负值表示物体在参考平面下方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一物体重力势能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p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p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=−8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p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p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，故A错误，B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正确；重力做功和重力势能变化量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的关系是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p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（关键：重力势能是标量，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p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正负表示位置，变化量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p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，故C正确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；重力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势能具有相对性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，但重力势能的变化量没有相对性，故D错误.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5_AS.12_1#cb0832638?vop=1&amp;pid=80ff8c40a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637280"/>
                <a:ext cx="10533888" cy="1611630"/>
              </a:xfrm>
              <a:prstGeom prst="rect">
                <a:avLst/>
              </a:prstGeom>
              <a:blipFill>
                <a:blip r:embed="rId4"/>
                <a:stretch>
                  <a:fillRect l="-1389" r="-1331" b="-87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C_5_AS.12_1#cb0832638?vop=1&amp;pid=80ff8c40a&amp;color=0,0,0&amp;bbb=1&amp;hb=1&amp;uw=1">
            <a:extLst>
              <a:ext uri="{FF2B5EF4-FFF2-40B4-BE49-F238E27FC236}">
                <a16:creationId xmlns:a16="http://schemas.microsoft.com/office/drawing/2014/main" id="{4FC70C85-CEB2-6C2C-6FF7-EA20482D9FD2}"/>
              </a:ext>
            </a:extLst>
          </p:cNvPr>
          <p:cNvSpPr/>
          <p:nvPr/>
        </p:nvSpPr>
        <p:spPr>
          <a:xfrm>
            <a:off x="8407591" y="4056157"/>
            <a:ext cx="2811462" cy="41954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39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  <p:sp>
        <p:nvSpPr>
          <p:cNvPr id="7" name="QC_5_AS.12_1#cb0832638?vop=1&amp;pid=80ff8c40a&amp;color=0,0,0&amp;bbb=1&amp;hb=1&amp;uw=1">
            <a:extLst>
              <a:ext uri="{FF2B5EF4-FFF2-40B4-BE49-F238E27FC236}">
                <a16:creationId xmlns:a16="http://schemas.microsoft.com/office/drawing/2014/main" id="{07D4D416-EBB0-DCE0-2B07-9F5F8E350510}"/>
              </a:ext>
            </a:extLst>
          </p:cNvPr>
          <p:cNvSpPr/>
          <p:nvPr/>
        </p:nvSpPr>
        <p:spPr>
          <a:xfrm>
            <a:off x="832104" y="4475257"/>
            <a:ext cx="2079117" cy="41954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39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  <p:bldP spid="7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3_1#4faafa1e9?vop=1&amp;pid=80ff8c40a&amp;color=0,0,0&amp;bt=1&amp;bbb=1&amp;hb=1"/>
              <p:cNvSpPr/>
              <p:nvPr/>
            </p:nvSpPr>
            <p:spPr>
              <a:xfrm>
                <a:off x="832104" y="1512000"/>
                <a:ext cx="10533888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如图，身长为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，质量为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的毛毛虫外出觅食，缓慢经过一边长为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的等边三角形小石块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.以地面为参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考平面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，忽略毛毛虫身体的厚度，假设其质量分布均匀且一直贴着小石块前行，重力加速度为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，当毛毛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虫身体中点刚刚到达最高点时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毛毛虫具有的重力势能为(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5_BD.13_1#4faafa1e9?vop=1&amp;pid=80ff8c40a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189355"/>
              </a:xfrm>
              <a:prstGeom prst="rect">
                <a:avLst/>
              </a:prstGeom>
              <a:blipFill>
                <a:blip r:embed="rId3"/>
                <a:stretch>
                  <a:fillRect l="-1389" r="-579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4_1#4faafa1e9.bracket?vop=1&amp;pid=80ff8c40a&amp;color=0,0,0&amp;vpa=5"/>
          <p:cNvSpPr/>
          <p:nvPr/>
        </p:nvSpPr>
        <p:spPr>
          <a:xfrm>
            <a:off x="6730460" y="23368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</a:t>
            </a:r>
            <a:endParaRPr lang="en-US" altLang="zh-CN" dirty="0"/>
          </a:p>
        </p:txBody>
      </p:sp>
      <p:pic>
        <p:nvPicPr>
          <p:cNvPr id="4" name="QC_5_BD.13_2#4faafa1e9?vop=1&amp;pid=80ff8c40a&amp;color=0,0,0&amp;tib=255,255,25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02352" y="2834832"/>
            <a:ext cx="1993392" cy="539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13_3#4faafa1e9.choices?vop=1&amp;pid=80ff8c40a&amp;color=0,0,0&amp;bbb=1"/>
              <p:cNvSpPr/>
              <p:nvPr/>
            </p:nvSpPr>
            <p:spPr>
              <a:xfrm>
                <a:off x="832104" y="3507932"/>
                <a:ext cx="10533888" cy="47148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800"/>
                  </a:lnSpc>
                  <a:tabLst>
                    <a:tab pos="2754122" algn="l"/>
                    <a:tab pos="5482844" algn="l"/>
                    <a:tab pos="810996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𝑚𝑔𝐿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𝑚𝑔𝐿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𝑚𝑔𝐿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𝑚𝑔𝐿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5_BD.13_3#4faafa1e9.choices?vop=1&amp;pid=80ff8c40a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507932"/>
                <a:ext cx="10533888" cy="471488"/>
              </a:xfrm>
              <a:prstGeom prst="rect">
                <a:avLst/>
              </a:prstGeom>
              <a:blipFill>
                <a:blip r:embed="rId5"/>
                <a:stretch>
                  <a:fillRect l="-1389" b="-16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AS.15_1#4faafa1e9?vop=1&amp;pid=80ff8c40a&amp;color=0,0,0&amp;bbb=1&amp;hb=1"/>
              <p:cNvSpPr/>
              <p:nvPr/>
            </p:nvSpPr>
            <p:spPr>
              <a:xfrm>
                <a:off x="832104" y="3990532"/>
                <a:ext cx="10533888" cy="1252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【解析】毛毛虫身体中点刚刚到达最高点时，毛毛虫具有的重力势能为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p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𝐿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60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∘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𝑚𝑔𝐿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易错：误代入石块高度进行计算或混淆“身体中点”与“重心”位置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，要明确所计算部分质量的重心高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度</a:t>
                </a:r>
                <a:r>
                  <a:rPr lang="en-US" altLang="zh-CN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5_AS.15_1#4faafa1e9?vop=1&amp;pid=80ff8c40a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990532"/>
                <a:ext cx="10533888" cy="1252855"/>
              </a:xfrm>
              <a:prstGeom prst="rect">
                <a:avLst/>
              </a:prstGeom>
              <a:blipFill>
                <a:blip r:embed="rId6"/>
                <a:stretch>
                  <a:fillRect l="-1389" r="-1331" b="-1122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QC_5_AS.15_1#4faafa1e9?vop=1&amp;pid=80ff8c40a&amp;color=0,0,0&amp;bbb=1&amp;hb=1&amp;uw=1">
            <a:extLst>
              <a:ext uri="{FF2B5EF4-FFF2-40B4-BE49-F238E27FC236}">
                <a16:creationId xmlns:a16="http://schemas.microsoft.com/office/drawing/2014/main" id="{B48DEF3E-2086-56DF-5850-D21F6B3CAD05}"/>
              </a:ext>
            </a:extLst>
          </p:cNvPr>
          <p:cNvSpPr/>
          <p:nvPr/>
        </p:nvSpPr>
        <p:spPr>
          <a:xfrm>
            <a:off x="7918704" y="3988722"/>
            <a:ext cx="3314891" cy="486220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46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  <p:bldP spid="7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16_1#4faafa1e9?vop=1&amp;pid=80ff8c40a&amp;color=0,0,0&amp;bt=1&amp;bbb=1&amp;hb=1"/>
          <p:cNvSpPr/>
          <p:nvPr/>
        </p:nvSpPr>
        <p:spPr>
          <a:xfrm>
            <a:off x="832104" y="1512000"/>
            <a:ext cx="10533888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注意说明</a:t>
            </a:r>
            <a:r>
              <a:rPr lang="en-US" altLang="zh-CN" sz="1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计算非质点物体的重力势能需根据物体的形状和位置确定重心高度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不能简单以物体的某一位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置来代替重心位置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BD.17_1#6ec4b189e?htil=3&amp;vop=1&amp;pid=80ff8c40a&amp;color=0,0,0&amp;tib=255,255,255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18553" y="1594296"/>
            <a:ext cx="1517904" cy="923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BD.17_2#6ec4b189e?htil=3&amp;vop=1&amp;pid=80ff8c40a&amp;color=0,0,0&amp;bt=1&amp;bbb=1&amp;hb=1&amp;hs=1"/>
              <p:cNvSpPr/>
              <p:nvPr/>
            </p:nvSpPr>
            <p:spPr>
              <a:xfrm>
                <a:off x="832104" y="1512000"/>
                <a:ext cx="8933688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两个底面积都是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的圆桶，放在同一水平面上，桶内装水，水面高度分别为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，如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图所示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.已知重力加速度为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，水的密度为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𝜌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.现把连接两桶的阀门打开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，最后两桶中水面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高度相等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则这一过程中重力势能减少量等于(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C_5_BD.17_2#6ec4b189e?htil=3&amp;vop=1&amp;pid=80ff8c40a&amp;color=0,0,0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8933688" cy="1189355"/>
              </a:xfrm>
              <a:prstGeom prst="rect">
                <a:avLst/>
              </a:prstGeom>
              <a:blipFill>
                <a:blip r:embed="rId4"/>
                <a:stretch>
                  <a:fillRect l="-1638" r="-1297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5_AN.18_1#6ec4b189e.bracket?vop=1&amp;pid=80ff8c40a&amp;color=0,0,0&amp;vpa=6"/>
          <p:cNvSpPr/>
          <p:nvPr/>
        </p:nvSpPr>
        <p:spPr>
          <a:xfrm>
            <a:off x="5587460" y="23368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17_3#6ec4b189e.choices?vop=1&amp;pid=80ff8c40a&amp;color=0,0,0&amp;bbb=1&amp;hs=1"/>
              <p:cNvSpPr/>
              <p:nvPr/>
            </p:nvSpPr>
            <p:spPr>
              <a:xfrm>
                <a:off x="832104" y="2707832"/>
                <a:ext cx="10533888" cy="52546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963672" algn="l"/>
                    <a:tab pos="5762244" algn="l"/>
                    <a:tab pos="871321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𝑔𝑆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h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h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𝑔𝑆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h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h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𝑔𝑆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h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h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𝑔𝑆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5_BD.17_3#6ec4b189e.choices?vop=1&amp;pid=80ff8c40a&amp;color=0,0,0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07832"/>
                <a:ext cx="10533888" cy="525463"/>
              </a:xfrm>
              <a:prstGeom prst="rect">
                <a:avLst/>
              </a:prstGeom>
              <a:blipFill>
                <a:blip r:embed="rId5"/>
                <a:stretch>
                  <a:fillRect l="-1389" b="-162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QC_5_AS.19_1#6ec4b189e?htil=4&amp;vop=1&amp;pid=80ff8c40a&amp;color=0,0,0&amp;tib=255,255,255&amp;hs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20656" y="3361057"/>
            <a:ext cx="1554480" cy="96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5_AS.19_2#6ec4b189e?htil=4&amp;vop=1&amp;pid=80ff8c40a&amp;color=0,0,0&amp;bbb=1&amp;hb=1"/>
              <p:cNvSpPr/>
              <p:nvPr/>
            </p:nvSpPr>
            <p:spPr>
              <a:xfrm>
                <a:off x="832104" y="3234057"/>
                <a:ext cx="8897112" cy="1662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【解析】由于水的体积不变，把连接两桶的阀门打开后，两桶中水面高度相等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，利用等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效法把左桶中高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部分的水移至右桶，如图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，阴影部分从左桶移至右桶重力做的功为</a:t>
                </a: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𝑔𝑆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𝑔𝑆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h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h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，所以重力势能减少量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p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𝑔𝑆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7" name="QC_5_AS.19_2#6ec4b189e?htil=4&amp;vop=1&amp;pid=80ff8c40a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234057"/>
                <a:ext cx="8897112" cy="1662430"/>
              </a:xfrm>
              <a:prstGeom prst="rect">
                <a:avLst/>
              </a:prstGeom>
              <a:blipFill>
                <a:blip r:embed="rId7"/>
                <a:stretch>
                  <a:fillRect l="-1645" r="-2399" b="-845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7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1268</Words>
  <Application>Microsoft Office PowerPoint</Application>
  <PresentationFormat>宽屏</PresentationFormat>
  <Paragraphs>147</Paragraphs>
  <Slides>16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3" baseType="lpstr">
      <vt:lpstr>Arial (正文)</vt:lpstr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2025-10-29T06:14:50Z</dcterms:created>
  <dcterms:modified xsi:type="dcterms:W3CDTF">2025-10-29T06:17:04Z</dcterms:modified>
  <cp:category/>
  <cp:contentStatus/>
</cp:coreProperties>
</file>